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0" r:id="rId2"/>
    <p:sldId id="261" r:id="rId3"/>
    <p:sldId id="262" r:id="rId4"/>
    <p:sldId id="267" r:id="rId5"/>
    <p:sldId id="265" r:id="rId6"/>
    <p:sldId id="264" r:id="rId7"/>
    <p:sldId id="272" r:id="rId8"/>
    <p:sldId id="273" r:id="rId9"/>
    <p:sldId id="274" r:id="rId10"/>
    <p:sldId id="268" r:id="rId11"/>
    <p:sldId id="269" r:id="rId12"/>
    <p:sldId id="270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36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97FDA8-EB64-4362-9CE4-613844C9197E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E7783-755B-487D-BE38-861D4E0E9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30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E7783-755B-487D-BE38-861D4E0E94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674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E7783-755B-487D-BE38-861D4E0E94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12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4791D-D1C5-D602-91B1-48FB059802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01E550-A250-295A-3388-8EF990913E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EC9B2-B88A-79E9-0E65-C92FC4610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B66AC-B37D-44CD-9083-E02BE7AF629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54DB7-7382-A09C-DA5D-A81BE027C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64C8F-7DDA-82D1-EF9D-A0DBE31E2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BEB29-2F62-40CC-933E-4AAD61E53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344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D898F-8230-2903-8705-085615E49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C38E18-7A87-F832-3673-B65063663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6072E-9818-DD89-891C-4ED0F432D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B66AC-B37D-44CD-9083-E02BE7AF629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8B1C0-0C5F-CA54-03AB-85B32656A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27D39-B9F4-E5A1-E441-F04890A26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BEB29-2F62-40CC-933E-4AAD61E53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2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7ACDAE-4953-E61F-18E4-D66F0A8A72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EBC69E-3A48-99AC-2360-903DBD66EB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FBD93-B840-4F94-453D-D24BA03C7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B66AC-B37D-44CD-9083-E02BE7AF629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4D4EB-1C33-1439-DAD6-BE35C4C57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F50AF-162F-DC55-BD59-08C16DC81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BEB29-2F62-40CC-933E-4AAD61E53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942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E19F4-68FE-09C5-F046-A581DC81A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17C06-1EE4-4F20-F667-5BE40B78D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74E69-23E3-99FD-2BB5-B8061FE80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B66AC-B37D-44CD-9083-E02BE7AF629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19D0B-C565-7DAA-CB15-62D5863F7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7CD50-3386-8D74-94BD-D9ADFB96C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BEB29-2F62-40CC-933E-4AAD61E53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02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1D8CF-D740-C9AB-E8B4-B9D97B828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A5B8E9-57E3-1E97-E8A9-F32816195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41388-555F-FA3B-39BE-EDED6E4C9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B66AC-B37D-44CD-9083-E02BE7AF629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E0A05-EDD5-3E83-C5C6-09400FC96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E6124-5A83-EE14-C1EF-95E60582F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BEB29-2F62-40CC-933E-4AAD61E53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517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56239-05D5-32A7-9A69-4BD7DA8F9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56F3F-D2EF-D68B-5569-7386E69E89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03C0D-3FE5-C468-B50E-DEF6938770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06387B-CD94-CFD2-26C5-701E9616E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B66AC-B37D-44CD-9083-E02BE7AF629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360FA5-8EB4-CDFB-0EA9-5CBC82607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C7E040-F833-DA8A-69CB-49C4B709B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BEB29-2F62-40CC-933E-4AAD61E53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269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E15B7-FE1E-4F88-5742-A0B56D2E4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B593D-ED19-EAE3-6AB3-AD4944D55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4F2ED-04A1-9241-EFE7-6C2E952AFE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D1F477-6630-6EE4-7D3D-5949089FA8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5B2CD8-DED8-EC40-1E33-FE40DACF9E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9A4ECD-95E6-7B66-C7E5-FA60E9C13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B66AC-B37D-44CD-9083-E02BE7AF629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13CE90-D92F-6668-421D-B5C4B7888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D2E8DF-8B13-CDEB-75A7-058F1EC90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BEB29-2F62-40CC-933E-4AAD61E53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361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05501-8464-1922-52DC-71FB2E9C9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5F05DB-092D-502E-4CC8-BA99D812D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B66AC-B37D-44CD-9083-E02BE7AF629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AFDCF-44D8-141B-B5F0-EA3F8DE76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3BE957-EE98-D225-7AA2-2794F010B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BEB29-2F62-40CC-933E-4AAD61E53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095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D02E33-2DE6-9672-2528-282A0ACCB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B66AC-B37D-44CD-9083-E02BE7AF629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724161-221B-22EB-F290-12F556F09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1D3471-6A02-5523-664E-714EFDA37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BEB29-2F62-40CC-933E-4AAD61E53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17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372BA-243A-4951-DA0C-E4DEAF50B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79FA6-201E-8F54-5E17-013C0AB10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4DD144-1FDE-FC28-5253-26791C2DC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D5823D-9B62-DBE9-CA59-4082979A6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B66AC-B37D-44CD-9083-E02BE7AF629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5B6EEE-3FA7-C67C-D1B0-593FE9126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C24332-BC2F-DBA5-7137-94684B115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BEB29-2F62-40CC-933E-4AAD61E53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37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1111D-9421-B7E9-38E6-0E435DC71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AF6794-2E26-4613-E104-123D5918EE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C414F-BD5E-5F81-1E42-A1B95A9EAB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6E64-65B3-FFD9-A8A5-FB16A52B3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B66AC-B37D-44CD-9083-E02BE7AF629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94C96C-B6B8-550C-6F5C-A468F0E9A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704C91-EAF1-DD3E-5B51-FA1AF5A75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BEB29-2F62-40CC-933E-4AAD61E53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04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6D5761-7208-56FE-70A0-A8954E4CE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4220CD-AE42-DEFF-7F82-17B20AAD0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C9B02-6DD5-8305-B7CE-36E252D1EC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FB66AC-B37D-44CD-9083-E02BE7AF629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17E6F-C255-32B5-D5A5-652A696FD4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B79C66-CA9B-B2D8-E70C-756C1BC33E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8BEB29-2F62-40CC-933E-4AAD61E53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76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ark room with red lights&#10;&#10;Description automatically generated">
            <a:extLst>
              <a:ext uri="{FF2B5EF4-FFF2-40B4-BE49-F238E27FC236}">
                <a16:creationId xmlns:a16="http://schemas.microsoft.com/office/drawing/2014/main" id="{49216A6C-235A-C00B-F670-6D83D15B11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01F6A1-2F21-7355-10AD-E28D8A3B3245}"/>
              </a:ext>
            </a:extLst>
          </p:cNvPr>
          <p:cNvSpPr txBox="1"/>
          <p:nvPr/>
        </p:nvSpPr>
        <p:spPr>
          <a:xfrm>
            <a:off x="1063752" y="3252531"/>
            <a:ext cx="10058400" cy="10722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SAFE ZONE</a:t>
            </a:r>
            <a:endParaRPr lang="en-US" sz="5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10209E-B922-BF86-A06D-84A3CD5F3826}"/>
              </a:ext>
            </a:extLst>
          </p:cNvPr>
          <p:cNvSpPr txBox="1"/>
          <p:nvPr/>
        </p:nvSpPr>
        <p:spPr>
          <a:xfrm>
            <a:off x="2453640" y="4588884"/>
            <a:ext cx="7278624" cy="32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400" b="1" dirty="0">
                <a:solidFill>
                  <a:schemeClr val="bg1"/>
                </a:solidFill>
              </a:rPr>
              <a:t>The Safe Zone App Designed For Smart Parking Solutions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5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phone&#10;&#10;Description automatically generated">
            <a:extLst>
              <a:ext uri="{FF2B5EF4-FFF2-40B4-BE49-F238E27FC236}">
                <a16:creationId xmlns:a16="http://schemas.microsoft.com/office/drawing/2014/main" id="{AB02203D-9189-5F18-AD23-9CD58C6ED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86" y="2025530"/>
            <a:ext cx="2545382" cy="4832468"/>
          </a:xfrm>
          <a:prstGeom prst="rect">
            <a:avLst/>
          </a:prstGeom>
        </p:spPr>
      </p:pic>
      <p:pic>
        <p:nvPicPr>
          <p:cNvPr id="5" name="Picture 4" descr="A cellphone with a person walking next to a car&#10;&#10;Description automatically generated">
            <a:extLst>
              <a:ext uri="{FF2B5EF4-FFF2-40B4-BE49-F238E27FC236}">
                <a16:creationId xmlns:a16="http://schemas.microsoft.com/office/drawing/2014/main" id="{C49AA28E-9A1B-0320-17E8-4F4C5AE6E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55" y="2025530"/>
            <a:ext cx="2618210" cy="4832468"/>
          </a:xfrm>
          <a:prstGeom prst="rect">
            <a:avLst/>
          </a:prstGeom>
        </p:spPr>
      </p:pic>
      <p:pic>
        <p:nvPicPr>
          <p:cNvPr id="8" name="Picture 7" descr="A phone with a person holding a hose to a car&#10;&#10;Description automatically generated">
            <a:extLst>
              <a:ext uri="{FF2B5EF4-FFF2-40B4-BE49-F238E27FC236}">
                <a16:creationId xmlns:a16="http://schemas.microsoft.com/office/drawing/2014/main" id="{5FBDD6B3-7327-9156-006B-4B0A87385C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774" y="2025530"/>
            <a:ext cx="2600565" cy="4832468"/>
          </a:xfrm>
          <a:prstGeom prst="rect">
            <a:avLst/>
          </a:prstGeom>
        </p:spPr>
      </p:pic>
      <p:pic>
        <p:nvPicPr>
          <p:cNvPr id="11" name="Picture 10" descr="A screen shot of a phone&#10;&#10;Description automatically generated">
            <a:extLst>
              <a:ext uri="{FF2B5EF4-FFF2-40B4-BE49-F238E27FC236}">
                <a16:creationId xmlns:a16="http://schemas.microsoft.com/office/drawing/2014/main" id="{F91CE3FE-87A4-C8CC-26BE-3E34F939B0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849" y="2025530"/>
            <a:ext cx="2600565" cy="48324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E9F118-D0C3-4057-0D9B-5E174536422D}"/>
              </a:ext>
            </a:extLst>
          </p:cNvPr>
          <p:cNvSpPr txBox="1"/>
          <p:nvPr/>
        </p:nvSpPr>
        <p:spPr>
          <a:xfrm>
            <a:off x="358848" y="309748"/>
            <a:ext cx="80302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KEY FEATURES FOR SMART ZONE APP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8C51BC-2419-46A8-FB51-45737D1662E3}"/>
              </a:ext>
            </a:extLst>
          </p:cNvPr>
          <p:cNvSpPr txBox="1"/>
          <p:nvPr/>
        </p:nvSpPr>
        <p:spPr>
          <a:xfrm>
            <a:off x="358849" y="894523"/>
            <a:ext cx="10879765" cy="795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39496">
              <a:lnSpc>
                <a:spcPct val="150000"/>
              </a:lnSpc>
              <a:spcAft>
                <a:spcPts val="600"/>
              </a:spcAft>
            </a:pPr>
            <a:r>
              <a:rPr lang="en-US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The app provides a comprehensive range of features including real-time service booking and personalized user profiles. These features collectively enhance the overall user exper</a:t>
            </a:r>
            <a:r>
              <a:rPr lang="en-US" sz="1600" b="1" dirty="0">
                <a:solidFill>
                  <a:schemeClr val="bg1"/>
                </a:solidFill>
              </a:rPr>
              <a:t>i</a:t>
            </a:r>
            <a:r>
              <a:rPr lang="en-US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ments and convenience.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54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2E9F118-D0C3-4057-0D9B-5E174536422D}"/>
              </a:ext>
            </a:extLst>
          </p:cNvPr>
          <p:cNvSpPr txBox="1"/>
          <p:nvPr/>
        </p:nvSpPr>
        <p:spPr>
          <a:xfrm>
            <a:off x="358848" y="309748"/>
            <a:ext cx="80302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KEY FEATURES FOR SMART ZONE APP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857216C2-0B91-6245-5BDD-D093FDABD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705" y="894523"/>
            <a:ext cx="3209211" cy="5963477"/>
          </a:xfrm>
          <a:prstGeom prst="rect">
            <a:avLst/>
          </a:prstGeom>
        </p:spPr>
      </p:pic>
      <p:pic>
        <p:nvPicPr>
          <p:cNvPr id="10" name="Picture 9" descr="A screenshot of a phone&#10;&#10;Description automatically generated">
            <a:extLst>
              <a:ext uri="{FF2B5EF4-FFF2-40B4-BE49-F238E27FC236}">
                <a16:creationId xmlns:a16="http://schemas.microsoft.com/office/drawing/2014/main" id="{798B7FA4-9FCA-E2D2-E6D8-C8980B9EB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53" y="894512"/>
            <a:ext cx="3209211" cy="5963477"/>
          </a:xfrm>
          <a:prstGeom prst="rect">
            <a:avLst/>
          </a:prstGeom>
        </p:spPr>
      </p:pic>
      <p:pic>
        <p:nvPicPr>
          <p:cNvPr id="15" name="Picture 14" descr="A screen shot of a phone&#10;&#10;Description automatically generated">
            <a:extLst>
              <a:ext uri="{FF2B5EF4-FFF2-40B4-BE49-F238E27FC236}">
                <a16:creationId xmlns:a16="http://schemas.microsoft.com/office/drawing/2014/main" id="{2C5D0770-01A7-77CF-51C9-7134E513CA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057" y="894518"/>
            <a:ext cx="3209211" cy="5963477"/>
          </a:xfrm>
          <a:prstGeom prst="rect">
            <a:avLst/>
          </a:prstGeom>
        </p:spPr>
      </p:pic>
      <p:pic>
        <p:nvPicPr>
          <p:cNvPr id="19" name="Picture 18" descr="A cell phone with a yellow car&#10;&#10;Description automatically generated">
            <a:extLst>
              <a:ext uri="{FF2B5EF4-FFF2-40B4-BE49-F238E27FC236}">
                <a16:creationId xmlns:a16="http://schemas.microsoft.com/office/drawing/2014/main" id="{A75C6DC4-2C6A-7320-058B-E4BB047383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316" y="894521"/>
            <a:ext cx="3224331" cy="596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60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ar dashboard with icons around it&#10;&#10;Description automatically generated">
            <a:extLst>
              <a:ext uri="{FF2B5EF4-FFF2-40B4-BE49-F238E27FC236}">
                <a16:creationId xmlns:a16="http://schemas.microsoft.com/office/drawing/2014/main" id="{F4E15C8E-579C-63D4-B8A1-A6C515C3AF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48"/>
          <a:stretch/>
        </p:blipFill>
        <p:spPr>
          <a:xfrm>
            <a:off x="-1" y="10"/>
            <a:ext cx="12192001" cy="420144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18" name="Freeform: Shape 17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E87EDA3-23B2-A36F-D6BB-C42974055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75" y="4879341"/>
            <a:ext cx="10515600" cy="1763601"/>
          </a:xfrm>
        </p:spPr>
        <p:txBody>
          <a:bodyPr>
            <a:normAutofit fontScale="55000" lnSpcReduction="20000"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0F1111"/>
                </a:solidFill>
              </a:rPr>
              <a:t>Emergency Assistance: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F1111"/>
                </a:solidFill>
              </a:rPr>
              <a:t> Request roadside help for flat tires, dead batteries, or lockouts. 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F1111"/>
                </a:solidFill>
              </a:rPr>
              <a:t>Loyalty Program: 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F1111"/>
                </a:solidFill>
              </a:rPr>
              <a:t>  Earn points for bookings, redeemable for discounts or free services and online payments.      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F1111"/>
                </a:solidFill>
              </a:rPr>
              <a:t>Eco-Friendly Options: 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F1111"/>
                </a:solidFill>
              </a:rPr>
              <a:t>Access oil recycling, eco-friendly car washes.</a:t>
            </a:r>
          </a:p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15CCCF-5BFA-C674-19F7-F358F1DEEE44}"/>
              </a:ext>
            </a:extLst>
          </p:cNvPr>
          <p:cNvSpPr txBox="1"/>
          <p:nvPr/>
        </p:nvSpPr>
        <p:spPr>
          <a:xfrm>
            <a:off x="1276225" y="4214316"/>
            <a:ext cx="9636500" cy="5988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FUTURE FEATURES FOR SMART ZONE APP</a:t>
            </a:r>
            <a:endParaRPr lang="en-US" sz="40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298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ark room with lights&#10;&#10;Description automatically generated">
            <a:extLst>
              <a:ext uri="{FF2B5EF4-FFF2-40B4-BE49-F238E27FC236}">
                <a16:creationId xmlns:a16="http://schemas.microsoft.com/office/drawing/2014/main" id="{EF981C49-1D4F-F28C-0261-AE6D873A6B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79E767-F9E4-012B-97AB-30D730E814D6}"/>
              </a:ext>
            </a:extLst>
          </p:cNvPr>
          <p:cNvSpPr txBox="1"/>
          <p:nvPr/>
        </p:nvSpPr>
        <p:spPr>
          <a:xfrm>
            <a:off x="894870" y="930079"/>
            <a:ext cx="4158007" cy="5159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FFFFFF"/>
                </a:solidFill>
              </a:rPr>
              <a:t>MADE BY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Yumna Muhammed Saad     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Abdelrahman Nabil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Abdelrahman Othman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Abdelrahman Sherif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Mohammed Fouad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Mohammed Abdel Aziz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Mohammed </a:t>
            </a:r>
            <a:r>
              <a:rPr lang="en-US" sz="2000" b="1" dirty="0" err="1">
                <a:solidFill>
                  <a:srgbClr val="FFFFFF"/>
                </a:solidFill>
              </a:rPr>
              <a:t>Mohammed</a:t>
            </a:r>
            <a:endParaRPr lang="en-US" sz="2000" b="1" dirty="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Youssef Serif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Reem Essam El-Deen     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Salma Gamal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Rana Saied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Nayera</a:t>
            </a:r>
            <a:r>
              <a:rPr lang="en-US" sz="2000" b="1" dirty="0">
                <a:solidFill>
                  <a:srgbClr val="FFFFFF"/>
                </a:solidFill>
              </a:rPr>
              <a:t> </a:t>
            </a:r>
            <a:r>
              <a:rPr lang="en-US" sz="2000" b="1" dirty="0" err="1">
                <a:solidFill>
                  <a:srgbClr val="FFFFFF"/>
                </a:solidFill>
              </a:rPr>
              <a:t>Abdelshafi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3A15A3-BE3A-EC65-93E5-9B875E0108DA}"/>
              </a:ext>
            </a:extLst>
          </p:cNvPr>
          <p:cNvSpPr txBox="1"/>
          <p:nvPr/>
        </p:nvSpPr>
        <p:spPr>
          <a:xfrm>
            <a:off x="7868093" y="5790302"/>
            <a:ext cx="3997842" cy="5988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+mj-lt"/>
                <a:ea typeface="+mj-ea"/>
                <a:cs typeface="+mj-cs"/>
              </a:rPr>
              <a:t>THANK YOU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95203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A parking garage at night&#10;&#10;Description automatically generated">
            <a:extLst>
              <a:ext uri="{FF2B5EF4-FFF2-40B4-BE49-F238E27FC236}">
                <a16:creationId xmlns:a16="http://schemas.microsoft.com/office/drawing/2014/main" id="{79CB6186-F581-542A-9937-33D7436701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02" b="1328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3F1F66E-AB01-8004-E78F-CCA1F572FFCA}"/>
              </a:ext>
            </a:extLst>
          </p:cNvPr>
          <p:cNvSpPr txBox="1"/>
          <p:nvPr/>
        </p:nvSpPr>
        <p:spPr>
          <a:xfrm>
            <a:off x="939215" y="4355602"/>
            <a:ext cx="5155261" cy="7039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OUR AGENDA</a:t>
            </a:r>
            <a:endParaRPr lang="en-US" sz="4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A0520E-F59C-F6E7-50F0-57837705A5C4}"/>
              </a:ext>
            </a:extLst>
          </p:cNvPr>
          <p:cNvSpPr txBox="1"/>
          <p:nvPr/>
        </p:nvSpPr>
        <p:spPr>
          <a:xfrm>
            <a:off x="853802" y="5233134"/>
            <a:ext cx="2419566" cy="356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lvl="0" indent="-342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FF"/>
                </a:solidFill>
              </a:rPr>
              <a:t>INTRODUCTION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966FEE-C96D-6625-F347-F0355662C8BC}"/>
              </a:ext>
            </a:extLst>
          </p:cNvPr>
          <p:cNvSpPr txBox="1"/>
          <p:nvPr/>
        </p:nvSpPr>
        <p:spPr>
          <a:xfrm>
            <a:off x="3306692" y="5233134"/>
            <a:ext cx="2792356" cy="356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lvl="0" indent="-342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FF"/>
                </a:solidFill>
              </a:rPr>
              <a:t>MISSION &amp; VISION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51EB41-DF6D-084F-648F-32EF72930FF5}"/>
              </a:ext>
            </a:extLst>
          </p:cNvPr>
          <p:cNvSpPr txBox="1"/>
          <p:nvPr/>
        </p:nvSpPr>
        <p:spPr>
          <a:xfrm>
            <a:off x="6009062" y="5229999"/>
            <a:ext cx="3512889" cy="356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lvl="0" indent="-342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FFFFF"/>
                </a:solidFill>
              </a:rPr>
              <a:t>PROBLEMS &amp; SOLUTIONS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2B879E-8F0C-BCC7-B6AF-B9EE84067A6F}"/>
              </a:ext>
            </a:extLst>
          </p:cNvPr>
          <p:cNvSpPr txBox="1"/>
          <p:nvPr/>
        </p:nvSpPr>
        <p:spPr>
          <a:xfrm>
            <a:off x="850754" y="5655270"/>
            <a:ext cx="2353666" cy="356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lvl="0" indent="-342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FFFFF"/>
                </a:solidFill>
              </a:rPr>
              <a:t>KEY FEATURES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2BF83-93CF-C57C-6AED-6BC5C7C72057}"/>
              </a:ext>
            </a:extLst>
          </p:cNvPr>
          <p:cNvSpPr txBox="1"/>
          <p:nvPr/>
        </p:nvSpPr>
        <p:spPr>
          <a:xfrm>
            <a:off x="3306692" y="5655270"/>
            <a:ext cx="2792356" cy="356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lvl="0" indent="-342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FFFFF"/>
                </a:solidFill>
              </a:rPr>
              <a:t>FUTURE FEATURES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7C9303-EBBC-FC87-A738-4E8439F78954}"/>
              </a:ext>
            </a:extLst>
          </p:cNvPr>
          <p:cNvSpPr txBox="1"/>
          <p:nvPr/>
        </p:nvSpPr>
        <p:spPr>
          <a:xfrm>
            <a:off x="6009062" y="5655270"/>
            <a:ext cx="2792356" cy="356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00050" lvl="0" indent="-28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FF"/>
                </a:solidFill>
              </a:rPr>
              <a:t>SYSTEM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47D34C-87C9-D06C-9D99-FBAECB2E51B0}"/>
              </a:ext>
            </a:extLst>
          </p:cNvPr>
          <p:cNvSpPr txBox="1"/>
          <p:nvPr/>
        </p:nvSpPr>
        <p:spPr>
          <a:xfrm>
            <a:off x="850754" y="6077406"/>
            <a:ext cx="2792356" cy="356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lvl="0" indent="-342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084722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D621EA-AEC7-FE4B-8BD2-829F590989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98" b="5436"/>
          <a:stretch/>
        </p:blipFill>
        <p:spPr>
          <a:xfrm>
            <a:off x="3199014" y="10"/>
            <a:ext cx="8992986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tx1"/>
              </a:gs>
              <a:gs pos="35000">
                <a:schemeClr val="tx1">
                  <a:alpha val="77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E87B7B-D22B-3548-B719-A926F8138331}"/>
              </a:ext>
            </a:extLst>
          </p:cNvPr>
          <p:cNvSpPr txBox="1"/>
          <p:nvPr/>
        </p:nvSpPr>
        <p:spPr>
          <a:xfrm>
            <a:off x="273499" y="432363"/>
            <a:ext cx="4336208" cy="1443572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 marL="571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Safe Zone App Services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6896D2-454F-07CA-4589-141AAC4DA506}"/>
              </a:ext>
            </a:extLst>
          </p:cNvPr>
          <p:cNvSpPr txBox="1"/>
          <p:nvPr/>
        </p:nvSpPr>
        <p:spPr>
          <a:xfrm>
            <a:off x="273499" y="2308287"/>
            <a:ext cx="3795581" cy="411734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The Safe Zone app is designed for car owners who are  traveling, and they can not take care of their cars.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Is designed to provide users with a secure and convenient solution for parking their vehicles.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b="1" dirty="0">
              <a:solidFill>
                <a:schemeClr val="bg1"/>
              </a:solidFill>
            </a:endParaRP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They can view live video streams of their parked cars, ensuring peace of mind and add security against theft or damage.</a:t>
            </a:r>
            <a:endParaRPr lang="en-US" b="1" i="1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Allowing users to keep an eye on their vehicles from anywhere and any time. </a:t>
            </a:r>
            <a:endParaRPr lang="en-US" b="1" i="1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It allows users to find and reserve parking spaces in designated Safe Zone parking lots.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55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holding a phone in front of a steering wheel&#10;&#10;Description automatically generated">
            <a:extLst>
              <a:ext uri="{FF2B5EF4-FFF2-40B4-BE49-F238E27FC236}">
                <a16:creationId xmlns:a16="http://schemas.microsoft.com/office/drawing/2014/main" id="{B27113FA-2291-043E-D5A8-62CA6B206C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2" r="-210" b="1761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0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E3BEEC-FA79-B075-BF12-7C71B6B147CB}"/>
              </a:ext>
            </a:extLst>
          </p:cNvPr>
          <p:cNvSpPr txBox="1"/>
          <p:nvPr/>
        </p:nvSpPr>
        <p:spPr>
          <a:xfrm>
            <a:off x="7851648" y="831130"/>
            <a:ext cx="3807660" cy="14799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14300" lv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CUSTOMER PROBLEMS</a:t>
            </a:r>
            <a:endParaRPr lang="en-US" sz="4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606E8-D59D-F9DE-80D0-00D2DAED4E78}"/>
              </a:ext>
            </a:extLst>
          </p:cNvPr>
          <p:cNvSpPr txBox="1"/>
          <p:nvPr/>
        </p:nvSpPr>
        <p:spPr>
          <a:xfrm>
            <a:off x="7993026" y="2638495"/>
            <a:ext cx="380766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  <a:defRPr cap="all"/>
            </a:pPr>
            <a:r>
              <a:rPr lang="en-US" sz="1800" b="1" dirty="0">
                <a:solidFill>
                  <a:schemeClr val="bg1"/>
                </a:solidFill>
              </a:rPr>
              <a:t>Lack of Secure Parking</a:t>
            </a:r>
          </a:p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  <a:defRPr cap="all"/>
            </a:pPr>
            <a:endParaRPr lang="en-US" sz="18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 cap="all"/>
            </a:pPr>
            <a:r>
              <a:rPr lang="en-US" sz="1800" b="1" dirty="0">
                <a:solidFill>
                  <a:schemeClr val="bg1"/>
                </a:solidFill>
              </a:rPr>
              <a:t>Time-Consuming Search for Parking</a:t>
            </a:r>
          </a:p>
          <a:p>
            <a:pPr marL="285750" indent="-285750">
              <a:buFont typeface="Arial" panose="020B0604020202020204" pitchFamily="34" charset="0"/>
              <a:buChar char="•"/>
              <a:defRPr cap="all"/>
            </a:pPr>
            <a:endParaRPr lang="en-US" sz="18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 cap="all"/>
            </a:pPr>
            <a:r>
              <a:rPr lang="en-US" sz="1800" b="1" dirty="0">
                <a:solidFill>
                  <a:schemeClr val="bg1"/>
                </a:solidFill>
              </a:rPr>
              <a:t>Remote Monitoring</a:t>
            </a:r>
          </a:p>
          <a:p>
            <a:pPr marL="285750" indent="-285750">
              <a:buFont typeface="Arial" panose="020B0604020202020204" pitchFamily="34" charset="0"/>
              <a:buChar char="•"/>
              <a:defRPr cap="all"/>
            </a:pPr>
            <a:endParaRPr lang="en-US" sz="18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 cap="all"/>
            </a:pPr>
            <a:r>
              <a:rPr lang="en-US" sz="1800" b="1" dirty="0">
                <a:solidFill>
                  <a:schemeClr val="bg1"/>
                </a:solidFill>
              </a:rPr>
              <a:t>Theft and Damage</a:t>
            </a:r>
          </a:p>
          <a:p>
            <a:pPr marL="285750" indent="-285750">
              <a:buFont typeface="Arial" panose="020B0604020202020204" pitchFamily="34" charset="0"/>
              <a:buChar char="•"/>
              <a:defRPr cap="all"/>
            </a:pPr>
            <a:endParaRPr lang="en-US" sz="18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 cap="all"/>
            </a:pPr>
            <a:r>
              <a:rPr lang="en-US" sz="1800" b="1" dirty="0">
                <a:solidFill>
                  <a:schemeClr val="bg1"/>
                </a:solidFill>
              </a:rPr>
              <a:t>Convenience</a:t>
            </a:r>
          </a:p>
          <a:p>
            <a:pPr>
              <a:defRPr cap="all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3544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 on a phone&#10;&#10;Description automatically generated">
            <a:extLst>
              <a:ext uri="{FF2B5EF4-FFF2-40B4-BE49-F238E27FC236}">
                <a16:creationId xmlns:a16="http://schemas.microsoft.com/office/drawing/2014/main" id="{33900F33-453A-91FE-0FFA-C21D30ED94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6" r="6856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DEDC62F-B243-7DBA-D4D3-455A497DF64F}"/>
              </a:ext>
            </a:extLst>
          </p:cNvPr>
          <p:cNvSpPr>
            <a:spLocks/>
          </p:cNvSpPr>
          <p:nvPr/>
        </p:nvSpPr>
        <p:spPr>
          <a:xfrm>
            <a:off x="440141" y="787164"/>
            <a:ext cx="3166544" cy="732494"/>
          </a:xfrm>
          <a:prstGeom prst="rect">
            <a:avLst/>
          </a:prstGeom>
        </p:spPr>
        <p:txBody>
          <a:bodyPr/>
          <a:lstStyle/>
          <a:p>
            <a:pPr defTabSz="667512"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OUR VISION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5E5B2F-82E4-1EA0-7718-25CC5D22FDDD}"/>
              </a:ext>
            </a:extLst>
          </p:cNvPr>
          <p:cNvSpPr txBox="1"/>
          <p:nvPr/>
        </p:nvSpPr>
        <p:spPr>
          <a:xfrm>
            <a:off x="440141" y="1707208"/>
            <a:ext cx="38447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seek for providing luxury services for vehicles of the A </a:t>
            </a:r>
            <a:r>
              <a:rPr lang="en-US" dirty="0" err="1">
                <a:solidFill>
                  <a:schemeClr val="bg1"/>
                </a:solidFill>
              </a:rPr>
              <a:t>A</a:t>
            </a:r>
            <a:r>
              <a:rPr lang="en-US" dirty="0">
                <a:solidFill>
                  <a:schemeClr val="bg1"/>
                </a:solidFill>
              </a:rPr>
              <a:t> class and to expand &amp; Stand still in the market, to raise our market share &amp; to raise revenue 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5688A00-CFE2-8DC1-54D3-4432D4353407}"/>
              </a:ext>
            </a:extLst>
          </p:cNvPr>
          <p:cNvSpPr>
            <a:spLocks/>
          </p:cNvSpPr>
          <p:nvPr/>
        </p:nvSpPr>
        <p:spPr>
          <a:xfrm>
            <a:off x="440141" y="3429288"/>
            <a:ext cx="3613244" cy="732494"/>
          </a:xfrm>
          <a:prstGeom prst="rect">
            <a:avLst/>
          </a:prstGeom>
        </p:spPr>
        <p:txBody>
          <a:bodyPr/>
          <a:lstStyle/>
          <a:p>
            <a:pPr defTabSz="667512"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OUR MISSION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F897D4-38FA-D366-0DB8-61A82086B658}"/>
              </a:ext>
            </a:extLst>
          </p:cNvPr>
          <p:cNvSpPr txBox="1"/>
          <p:nvPr/>
        </p:nvSpPr>
        <p:spPr>
          <a:xfrm>
            <a:off x="440141" y="4226886"/>
            <a:ext cx="373845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to provide the user with secured &amp; safe parking lots , sending him regular updates on his vehicle in an attempt to reach the customer satisfaction.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92738420"/>
      </p:ext>
    </p:extLst>
  </p:cSld>
  <p:clrMapOvr>
    <a:masterClrMapping/>
  </p:clrMapOvr>
  <p:transition spd="slow">
    <p:comb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car on a conveyor belt&#10;&#10;Description automatically generated">
            <a:extLst>
              <a:ext uri="{FF2B5EF4-FFF2-40B4-BE49-F238E27FC236}">
                <a16:creationId xmlns:a16="http://schemas.microsoft.com/office/drawing/2014/main" id="{61A0E90A-8720-6176-1613-C29B970BE6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46" t="3202" b="6596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tx1"/>
              </a:gs>
              <a:gs pos="35000">
                <a:schemeClr val="tx1">
                  <a:alpha val="77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CFF6754-9CE0-E5D2-EF4A-24EAE3EF375C}"/>
              </a:ext>
            </a:extLst>
          </p:cNvPr>
          <p:cNvSpPr>
            <a:spLocks/>
          </p:cNvSpPr>
          <p:nvPr/>
        </p:nvSpPr>
        <p:spPr>
          <a:xfrm>
            <a:off x="272692" y="3557982"/>
            <a:ext cx="4368992" cy="734554"/>
          </a:xfrm>
          <a:prstGeom prst="rect">
            <a:avLst/>
          </a:prstGeom>
        </p:spPr>
        <p:txBody>
          <a:bodyPr/>
          <a:lstStyle/>
          <a:p>
            <a:pPr defTabSz="667512">
              <a:spcAft>
                <a:spcPts val="600"/>
              </a:spcAft>
            </a:pPr>
            <a:r>
              <a:rPr lang="en-US" sz="32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Market Demand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DC3921-9274-9E47-37CE-A3F347E072D9}"/>
              </a:ext>
            </a:extLst>
          </p:cNvPr>
          <p:cNvSpPr txBox="1"/>
          <p:nvPr/>
        </p:nvSpPr>
        <p:spPr>
          <a:xfrm>
            <a:off x="272692" y="4287392"/>
            <a:ext cx="42444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67512">
              <a:spcAft>
                <a:spcPts val="600"/>
              </a:spcAft>
            </a:pPr>
            <a:r>
              <a:rPr lang="en-US" sz="18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The increasing reliance on vehicles for daily transportation has created a great demand for efficient and reliable car services.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E3A4A5F-177E-3E09-7F75-6953365B03A5}"/>
              </a:ext>
            </a:extLst>
          </p:cNvPr>
          <p:cNvSpPr>
            <a:spLocks/>
          </p:cNvSpPr>
          <p:nvPr/>
        </p:nvSpPr>
        <p:spPr>
          <a:xfrm>
            <a:off x="272692" y="380250"/>
            <a:ext cx="5823308" cy="732494"/>
          </a:xfrm>
          <a:prstGeom prst="rect">
            <a:avLst/>
          </a:prstGeom>
        </p:spPr>
        <p:txBody>
          <a:bodyPr/>
          <a:lstStyle/>
          <a:p>
            <a:pPr defTabSz="667512">
              <a:spcAft>
                <a:spcPts val="600"/>
              </a:spcAft>
            </a:pPr>
            <a:r>
              <a:rPr lang="en-US" sz="32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Differentiation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EDF6F4-CCD7-B418-57DC-48BB4E58AAC1}"/>
              </a:ext>
            </a:extLst>
          </p:cNvPr>
          <p:cNvSpPr txBox="1"/>
          <p:nvPr/>
        </p:nvSpPr>
        <p:spPr>
          <a:xfrm>
            <a:off x="272692" y="1112744"/>
            <a:ext cx="424444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67512">
              <a:spcAft>
                <a:spcPts val="600"/>
              </a:spcAft>
            </a:pPr>
            <a:r>
              <a:rPr lang="en-US" sz="18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With the spread of smartphones , this made the users more comfortable with mobile apps in their service reception. So , This trend provides us to build a strong foundation for the adoption of a car services app.</a:t>
            </a:r>
          </a:p>
        </p:txBody>
      </p:sp>
    </p:spTree>
    <p:extLst>
      <p:ext uri="{BB962C8B-B14F-4D97-AF65-F5344CB8AC3E}">
        <p14:creationId xmlns:p14="http://schemas.microsoft.com/office/powerpoint/2010/main" val="150082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flowchart&#10;&#10;Description automatically generated">
            <a:extLst>
              <a:ext uri="{FF2B5EF4-FFF2-40B4-BE49-F238E27FC236}">
                <a16:creationId xmlns:a16="http://schemas.microsoft.com/office/drawing/2014/main" id="{399DD17F-B390-2B06-2992-3F43EF775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3499"/>
            <a:ext cx="12192000" cy="55245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07E3D6-F3A4-BE39-8F43-EAC883C36AE4}"/>
              </a:ext>
            </a:extLst>
          </p:cNvPr>
          <p:cNvSpPr txBox="1"/>
          <p:nvPr/>
        </p:nvSpPr>
        <p:spPr>
          <a:xfrm>
            <a:off x="541964" y="410395"/>
            <a:ext cx="6706194" cy="59882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Entity Relationship Diagram</a:t>
            </a:r>
            <a:endParaRPr lang="en-US" sz="40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2191293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 descr="A diagram of a software application&#10;&#10;Description automatically generated">
            <a:extLst>
              <a:ext uri="{FF2B5EF4-FFF2-40B4-BE49-F238E27FC236}">
                <a16:creationId xmlns:a16="http://schemas.microsoft.com/office/drawing/2014/main" id="{5CD68B3A-09FA-2BA0-4328-B1A03A06C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08" y="334503"/>
            <a:ext cx="9964983" cy="62513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7574727-BBCD-6508-DF6D-10255C49BD31}"/>
              </a:ext>
            </a:extLst>
          </p:cNvPr>
          <p:cNvSpPr txBox="1"/>
          <p:nvPr/>
        </p:nvSpPr>
        <p:spPr>
          <a:xfrm>
            <a:off x="258130" y="272172"/>
            <a:ext cx="4888905" cy="5988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CONTEXT DIAGRAM </a:t>
            </a:r>
            <a:endParaRPr lang="en-US" sz="40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787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F21967-CF3C-56D7-C757-4CE93A09FEA5}"/>
              </a:ext>
            </a:extLst>
          </p:cNvPr>
          <p:cNvSpPr txBox="1"/>
          <p:nvPr/>
        </p:nvSpPr>
        <p:spPr>
          <a:xfrm>
            <a:off x="9267909" y="2023110"/>
            <a:ext cx="2469624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BUSINESS MODEL 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multicolored squares with text&#10;&#10;Description automatically generated">
            <a:extLst>
              <a:ext uri="{FF2B5EF4-FFF2-40B4-BE49-F238E27FC236}">
                <a16:creationId xmlns:a16="http://schemas.microsoft.com/office/drawing/2014/main" id="{E22FD45F-FCB1-9CE1-79E5-01F611A9E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64" y="858525"/>
            <a:ext cx="7366651" cy="521190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88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403</Words>
  <Application>Microsoft Office PowerPoint</Application>
  <PresentationFormat>Widescreen</PresentationFormat>
  <Paragraphs>67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es-Khloud.Saad2022</dc:creator>
  <cp:lastModifiedBy>es-Khloud.Saad2022</cp:lastModifiedBy>
  <cp:revision>43</cp:revision>
  <dcterms:created xsi:type="dcterms:W3CDTF">2024-06-11T06:42:30Z</dcterms:created>
  <dcterms:modified xsi:type="dcterms:W3CDTF">2024-06-13T09:03:51Z</dcterms:modified>
</cp:coreProperties>
</file>